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46"/>
  </p:normalViewPr>
  <p:slideViewPr>
    <p:cSldViewPr snapToGrid="0">
      <p:cViewPr varScale="1">
        <p:scale>
          <a:sx n="88" d="100"/>
          <a:sy n="88" d="100"/>
        </p:scale>
        <p:origin x="50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9644606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58556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25265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99160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2497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47340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9483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77592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92146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44682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90226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14771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74450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47051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06063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Shape 2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55582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Source: Weber Shirk, Monroe Flocculator Design Slides</a:t>
            </a:r>
          </a:p>
        </p:txBody>
      </p:sp>
    </p:spTree>
    <p:extLst>
      <p:ext uri="{BB962C8B-B14F-4D97-AF65-F5344CB8AC3E}">
        <p14:creationId xmlns:p14="http://schemas.microsoft.com/office/powerpoint/2010/main" val="2661437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35327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87489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52400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93285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1016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1661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Shape 2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Shape 29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Shape 30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ts val="4200"/>
              <a:buNone/>
              <a:defRPr sz="4200"/>
            </a:lvl1pPr>
            <a:lvl2pPr lvl="1" algn="ctr">
              <a:spcBef>
                <a:spcPts val="0"/>
              </a:spcBef>
              <a:buSzPts val="4200"/>
              <a:buNone/>
              <a:defRPr sz="4200"/>
            </a:lvl2pPr>
            <a:lvl3pPr lvl="2" algn="ctr">
              <a:spcBef>
                <a:spcPts val="0"/>
              </a:spcBef>
              <a:buSzPts val="4200"/>
              <a:buNone/>
              <a:defRPr sz="4200"/>
            </a:lvl3pPr>
            <a:lvl4pPr lvl="3" algn="ctr">
              <a:spcBef>
                <a:spcPts val="0"/>
              </a:spcBef>
              <a:buSzPts val="4200"/>
              <a:buNone/>
              <a:defRPr sz="4200"/>
            </a:lvl4pPr>
            <a:lvl5pPr lvl="4" algn="ctr">
              <a:spcBef>
                <a:spcPts val="0"/>
              </a:spcBef>
              <a:buSzPts val="4200"/>
              <a:buNone/>
              <a:defRPr sz="4200"/>
            </a:lvl5pPr>
            <a:lvl6pPr lvl="5" algn="ctr">
              <a:spcBef>
                <a:spcPts val="0"/>
              </a:spcBef>
              <a:buSzPts val="4200"/>
              <a:buNone/>
              <a:defRPr sz="4200"/>
            </a:lvl6pPr>
            <a:lvl7pPr lvl="6" algn="ctr">
              <a:spcBef>
                <a:spcPts val="0"/>
              </a:spcBef>
              <a:buSzPts val="4200"/>
              <a:buNone/>
              <a:defRPr sz="4200"/>
            </a:lvl7pPr>
            <a:lvl8pPr lvl="7" algn="ctr">
              <a:spcBef>
                <a:spcPts val="0"/>
              </a:spcBef>
              <a:buSzPts val="4200"/>
              <a:buNone/>
              <a:defRPr sz="4200"/>
            </a:lvl8pPr>
            <a:lvl9pPr lvl="8" algn="ctr">
              <a:spcBef>
                <a:spcPts val="0"/>
              </a:spcBef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en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confluence.cornell.edu/display/cee4540/Syllabus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Optimizing Flocculation Systems</a:t>
            </a:r>
          </a:p>
        </p:txBody>
      </p:sp>
      <p:sp>
        <p:nvSpPr>
          <p:cNvPr id="86" name="Shape 86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Alyssa Kirsch, Ken Rivero-Rivera, Jillian Whiting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/>
              <a:t>Step 6: Number of baffles and expansions </a:t>
            </a:r>
          </a:p>
        </p:txBody>
      </p:sp>
      <p:pic>
        <p:nvPicPr>
          <p:cNvPr id="149" name="Shape 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54150"/>
            <a:ext cx="8839197" cy="10182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Final Parameters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/>
              <a:t>Collision Potential</a:t>
            </a:r>
          </a:p>
        </p:txBody>
      </p:sp>
      <p:pic>
        <p:nvPicPr>
          <p:cNvPr id="160" name="Shape 160"/>
          <p:cNvPicPr preferRelativeResize="0"/>
          <p:nvPr/>
        </p:nvPicPr>
        <p:blipFill rotWithShape="1">
          <a:blip r:embed="rId3">
            <a:alphaModFix/>
          </a:blip>
          <a:srcRect l="37625" t="67321" r="25962" b="23216"/>
          <a:stretch/>
        </p:blipFill>
        <p:spPr>
          <a:xfrm>
            <a:off x="1449126" y="1836651"/>
            <a:ext cx="6356150" cy="92915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Shape 161"/>
          <p:cNvSpPr txBox="1"/>
          <p:nvPr/>
        </p:nvSpPr>
        <p:spPr>
          <a:xfrm>
            <a:off x="3584000" y="2953825"/>
            <a:ext cx="2212200" cy="729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/>
              <a:t>= 38531</a:t>
            </a:r>
          </a:p>
        </p:txBody>
      </p:sp>
      <p:pic>
        <p:nvPicPr>
          <p:cNvPr id="162" name="Shape 1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113" y="2982512"/>
            <a:ext cx="2005823" cy="140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Shape 1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31442" y="217528"/>
            <a:ext cx="2005823" cy="14024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-9.87654E-6 L -0.2684 0.35864 C -0.31458 0.42098 -0.27344 0.3716 -0.27726 0.37407 " pathEditMode="relative" ptsTypes="AAA">
                                      <p:cBhvr>
                                        <p:cTn id="6" dur="2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49 0.00432 L 0.44983 -0.17346 " pathEditMode="relative" ptsTypes="AA">
                                      <p:cBhvr>
                                        <p:cTn id="8" dur="2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3600"/>
              <a:t>Fluid Velocity</a:t>
            </a:r>
          </a:p>
        </p:txBody>
      </p:sp>
      <p:sp>
        <p:nvSpPr>
          <p:cNvPr id="169" name="Shape 169"/>
          <p:cNvSpPr txBox="1"/>
          <p:nvPr/>
        </p:nvSpPr>
        <p:spPr>
          <a:xfrm>
            <a:off x="3211500" y="2953825"/>
            <a:ext cx="2721000" cy="729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3600"/>
              <a:t>= 217 mm/s</a:t>
            </a:r>
          </a:p>
        </p:txBody>
      </p:sp>
      <p:pic>
        <p:nvPicPr>
          <p:cNvPr id="170" name="Shape 170"/>
          <p:cNvPicPr preferRelativeResize="0"/>
          <p:nvPr/>
        </p:nvPicPr>
        <p:blipFill rotWithShape="1">
          <a:blip r:embed="rId3">
            <a:alphaModFix/>
          </a:blip>
          <a:srcRect l="38869" t="54719" r="26723" b="24890"/>
          <a:stretch/>
        </p:blipFill>
        <p:spPr>
          <a:xfrm>
            <a:off x="2157050" y="1294625"/>
            <a:ext cx="4778376" cy="1592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3600"/>
              <a:t>Headloss</a:t>
            </a:r>
          </a:p>
        </p:txBody>
      </p:sp>
      <p:sp>
        <p:nvSpPr>
          <p:cNvPr id="176" name="Shape 176"/>
          <p:cNvSpPr txBox="1"/>
          <p:nvPr/>
        </p:nvSpPr>
        <p:spPr>
          <a:xfrm>
            <a:off x="3211500" y="2953825"/>
            <a:ext cx="2721000" cy="729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3600"/>
              <a:t>= 443.7 mm</a:t>
            </a:r>
          </a:p>
        </p:txBody>
      </p:sp>
      <p:pic>
        <p:nvPicPr>
          <p:cNvPr id="177" name="Shape 177"/>
          <p:cNvPicPr preferRelativeResize="0"/>
          <p:nvPr/>
        </p:nvPicPr>
        <p:blipFill rotWithShape="1">
          <a:blip r:embed="rId3">
            <a:alphaModFix/>
          </a:blip>
          <a:srcRect l="29456" t="55254" r="18289" b="25917"/>
          <a:stretch/>
        </p:blipFill>
        <p:spPr>
          <a:xfrm>
            <a:off x="1692475" y="1726000"/>
            <a:ext cx="6058277" cy="122782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Shape 178"/>
          <p:cNvSpPr/>
          <p:nvPr/>
        </p:nvSpPr>
        <p:spPr>
          <a:xfrm>
            <a:off x="7738600" y="433075"/>
            <a:ext cx="918000" cy="918000"/>
          </a:xfrm>
          <a:prstGeom prst="ellipse">
            <a:avLst/>
          </a:prstGeom>
          <a:solidFill>
            <a:srgbClr val="9900FF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79" name="Shape 179"/>
          <p:cNvCxnSpPr/>
          <p:nvPr/>
        </p:nvCxnSpPr>
        <p:spPr>
          <a:xfrm flipH="1">
            <a:off x="8185450" y="1359675"/>
            <a:ext cx="24300" cy="1626000"/>
          </a:xfrm>
          <a:prstGeom prst="straightConnector1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80" name="Shape 180"/>
          <p:cNvCxnSpPr/>
          <p:nvPr/>
        </p:nvCxnSpPr>
        <p:spPr>
          <a:xfrm flipH="1">
            <a:off x="7776250" y="2953825"/>
            <a:ext cx="409200" cy="774300"/>
          </a:xfrm>
          <a:prstGeom prst="straightConnector1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81" name="Shape 181"/>
          <p:cNvCxnSpPr/>
          <p:nvPr/>
        </p:nvCxnSpPr>
        <p:spPr>
          <a:xfrm>
            <a:off x="8185450" y="2969125"/>
            <a:ext cx="267900" cy="743700"/>
          </a:xfrm>
          <a:prstGeom prst="straightConnector1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82" name="Shape 182"/>
          <p:cNvCxnSpPr/>
          <p:nvPr/>
        </p:nvCxnSpPr>
        <p:spPr>
          <a:xfrm flipH="1">
            <a:off x="7763500" y="1900550"/>
            <a:ext cx="409200" cy="774300"/>
          </a:xfrm>
          <a:prstGeom prst="straightConnector1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83" name="Shape 183"/>
          <p:cNvCxnSpPr/>
          <p:nvPr/>
        </p:nvCxnSpPr>
        <p:spPr>
          <a:xfrm>
            <a:off x="8222500" y="1915850"/>
            <a:ext cx="267900" cy="743700"/>
          </a:xfrm>
          <a:prstGeom prst="straightConnector1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0.02777 C -0.0158 0.00586 -0.07101 -0.01605 -0.09028 -0.01605 C -0.21233 -0.01605 -0.33802 0.32716 -0.33802 0.67068 C -0.33802 0.49753 -0.40087 0.32716 -0.46025 0.32716 C -0.52309 0.32716 -0.58247 0.5 -0.58247 0.67068 C -0.58247 0.5858 -0.61389 0.49753 -0.64531 0.49753 C -0.67674 0.49753 -0.70799 0.5824 -0.70799 0.67068 C -0.70799 0.62654 -0.72379 0.5858 -0.73941 0.5858 C -0.75521 0.5858 -0.77084 0.62994 -0.77084 0.67068 C -0.77084 0.64845 -0.779 0.62654 -0.78663 0.62654 C -0.79063 0.62654 -0.80226 0.64845 -0.80226 0.67068 C -0.80226 0.65956 -0.80643 0.64845 -0.81042 0.64845 C -0.81042 0.64598 -0.81875 0.65956 -0.81875 0.67068 C -0.81875 0.66543 -0.81875 0.65956 -0.82275 0.65956 C -0.82275 0.66203 -0.82691 0.6645 -0.82691 0.67068 C -0.82691 0.6679 -0.82691 0.66543 -0.82691 0.66203 C -0.8309 0.66203 -0.8309 0.6645 -0.8309 0.66728 C -0.83507 0.66728 -0.83507 0.6645 -0.83507 0.66203 C -0.83906 0.66203 -0.83906 0.6645 -0.83906 0.66728 " pathEditMode="relative" rAng="0" ptsTypes="AAAAAAAAAAAAAAAAAAA">
                                      <p:cBhvr>
                                        <p:cTn id="6" dur="2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962" y="299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8" grpId="0" animBg="1"/>
      <p:bldP spid="178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/>
              <a:t>H/S Ratio</a:t>
            </a:r>
          </a:p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89" name="Shape 189"/>
          <p:cNvSpPr txBox="1"/>
          <p:nvPr/>
        </p:nvSpPr>
        <p:spPr>
          <a:xfrm>
            <a:off x="2359775" y="3329075"/>
            <a:ext cx="5814600" cy="729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3600"/>
              <a:t>= Min: 3.693, Max: 5.331</a:t>
            </a:r>
          </a:p>
        </p:txBody>
      </p:sp>
      <p:pic>
        <p:nvPicPr>
          <p:cNvPr id="190" name="Shape 190"/>
          <p:cNvPicPr preferRelativeResize="0"/>
          <p:nvPr/>
        </p:nvPicPr>
        <p:blipFill rotWithShape="1">
          <a:blip r:embed="rId3">
            <a:alphaModFix/>
          </a:blip>
          <a:srcRect l="31361" t="51027" r="21344" b="17101"/>
          <a:stretch/>
        </p:blipFill>
        <p:spPr>
          <a:xfrm>
            <a:off x="1909125" y="1139475"/>
            <a:ext cx="5656901" cy="2144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3600"/>
              <a:t>Energy Dissipation Rate</a:t>
            </a:r>
          </a:p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96" name="Shape 196"/>
          <p:cNvSpPr txBox="1"/>
          <p:nvPr/>
        </p:nvSpPr>
        <p:spPr>
          <a:xfrm>
            <a:off x="3078750" y="3306950"/>
            <a:ext cx="5814600" cy="729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3600"/>
              <a:t>= 25.51 mW/kg</a:t>
            </a:r>
          </a:p>
        </p:txBody>
      </p:sp>
      <p:pic>
        <p:nvPicPr>
          <p:cNvPr id="197" name="Shape 197"/>
          <p:cNvPicPr preferRelativeResize="0"/>
          <p:nvPr/>
        </p:nvPicPr>
        <p:blipFill rotWithShape="1">
          <a:blip r:embed="rId3">
            <a:alphaModFix/>
          </a:blip>
          <a:srcRect l="25498" t="51407" r="12172" b="18301"/>
          <a:stretch/>
        </p:blipFill>
        <p:spPr>
          <a:xfrm>
            <a:off x="1135125" y="1261187"/>
            <a:ext cx="7039238" cy="19243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Shape 1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6">
            <a:off x="803100" y="1839925"/>
            <a:ext cx="1546499" cy="3663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6 0.00031 L -5.55556E-6 0.00031 C -0.00053 -0.00926 -0.00088 -0.01852 -0.00174 -0.02778 C -0.00192 -0.03117 -0.00296 -0.03426 -0.00348 -0.03734 C -0.00418 -0.04136 -0.0047 -0.04568 -0.00522 -0.04969 C -0.00591 -0.0571 -0.00626 -0.0642 -0.00695 -0.0716 C -0.01008 -0.10802 -0.00747 -0.0716 -0.01043 -0.11852 C -0.01112 -0.16111 -0.01216 -0.2037 -0.01216 -0.24629 C -0.01216 -0.27222 -0.01737 -0.54352 -0.00522 -0.65154 L -0.00174 -0.68271 C 0.0026 -0.76636 -0.00296 -0.66975 0.00364 -0.74815 C 0.00451 -0.75833 0.00451 -0.76883 0.00537 -0.77932 C 0.00624 -0.79074 0.00798 -0.80216 0.00885 -0.81358 C 0.01041 -0.83426 0.01023 -0.85555 0.01232 -0.87592 C 0.01353 -0.88734 0.01492 -0.89876 0.01596 -0.91018 C 0.01666 -0.91852 0.01701 -0.92685 0.0177 -0.93518 C 0.01874 -0.94784 0.01996 -0.96018 0.02117 -0.97253 C 0.02169 -0.98611 0.02169 -0.99969 0.02291 -1.01327 C 0.02395 -1.02376 0.02673 -1.03395 0.02812 -1.04444 C 0.02968 -1.05555 0.03037 -1.06728 0.03176 -1.0787 C 0.03211 -1.08302 0.03298 -1.08704 0.0335 -1.09105 C 0.03454 -1.10031 0.03697 -1.12562 0.03871 -1.13179 C 0.03992 -1.1358 0.04114 -1.13981 0.04218 -1.14413 C 0.04305 -1.14722 0.04409 -1.1537 0.04409 -1.1537 " pathEditMode="relative" ptsTypes="AAAAAAAAAAAAAAAAAAAAAAAA">
                                      <p:cBhvr>
                                        <p:cTn id="6" dur="20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3600"/>
              <a:t>Average Velocity Gradient</a:t>
            </a:r>
          </a:p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04" name="Shape 204"/>
          <p:cNvSpPr txBox="1"/>
          <p:nvPr/>
        </p:nvSpPr>
        <p:spPr>
          <a:xfrm>
            <a:off x="2968125" y="3284850"/>
            <a:ext cx="5814600" cy="729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3600"/>
              <a:t>= 112.9 Hz</a:t>
            </a:r>
          </a:p>
        </p:txBody>
      </p:sp>
      <p:pic>
        <p:nvPicPr>
          <p:cNvPr id="205" name="Shape 205"/>
          <p:cNvPicPr preferRelativeResize="0"/>
          <p:nvPr/>
        </p:nvPicPr>
        <p:blipFill rotWithShape="1">
          <a:blip r:embed="rId3">
            <a:alphaModFix/>
          </a:blip>
          <a:srcRect l="39390" t="72859" r="26681" b="8539"/>
          <a:stretch/>
        </p:blipFill>
        <p:spPr>
          <a:xfrm>
            <a:off x="1902628" y="1515302"/>
            <a:ext cx="4626974" cy="142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3600"/>
              <a:t>Active Residence Time</a:t>
            </a:r>
          </a:p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11" name="Shape 211"/>
          <p:cNvSpPr txBox="1"/>
          <p:nvPr/>
        </p:nvSpPr>
        <p:spPr>
          <a:xfrm>
            <a:off x="3255725" y="3041500"/>
            <a:ext cx="5814600" cy="729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3600"/>
              <a:t>= 351.0 sec</a:t>
            </a:r>
          </a:p>
        </p:txBody>
      </p:sp>
      <p:pic>
        <p:nvPicPr>
          <p:cNvPr id="212" name="Shape 212"/>
          <p:cNvPicPr preferRelativeResize="0"/>
          <p:nvPr/>
        </p:nvPicPr>
        <p:blipFill rotWithShape="1">
          <a:blip r:embed="rId3">
            <a:alphaModFix/>
          </a:blip>
          <a:srcRect l="25369" t="39882" r="20722" b="52468"/>
          <a:stretch/>
        </p:blipFill>
        <p:spPr>
          <a:xfrm>
            <a:off x="0" y="1727575"/>
            <a:ext cx="9114350" cy="729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3600"/>
              <a:t>Baffle Heights</a:t>
            </a:r>
          </a:p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18" name="Shape 218"/>
          <p:cNvSpPr txBox="1"/>
          <p:nvPr/>
        </p:nvSpPr>
        <p:spPr>
          <a:xfrm>
            <a:off x="2073900" y="2941925"/>
            <a:ext cx="4996200" cy="729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3600"/>
              <a:t>= 1.729 m and 2.273 m</a:t>
            </a:r>
          </a:p>
        </p:txBody>
      </p:sp>
      <p:pic>
        <p:nvPicPr>
          <p:cNvPr id="219" name="Shape 219"/>
          <p:cNvPicPr preferRelativeResize="0"/>
          <p:nvPr/>
        </p:nvPicPr>
        <p:blipFill rotWithShape="1">
          <a:blip r:embed="rId3">
            <a:alphaModFix/>
          </a:blip>
          <a:srcRect l="18540" t="57537" r="9790" b="26478"/>
          <a:stretch/>
        </p:blipFill>
        <p:spPr>
          <a:xfrm>
            <a:off x="30963" y="1459987"/>
            <a:ext cx="9082075" cy="1139324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Shape 220"/>
          <p:cNvSpPr/>
          <p:nvPr/>
        </p:nvSpPr>
        <p:spPr>
          <a:xfrm>
            <a:off x="1327450" y="1128725"/>
            <a:ext cx="542100" cy="2035200"/>
          </a:xfrm>
          <a:prstGeom prst="rect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21" name="Shape 221"/>
          <p:cNvSpPr/>
          <p:nvPr/>
        </p:nvSpPr>
        <p:spPr>
          <a:xfrm>
            <a:off x="7353400" y="1012038"/>
            <a:ext cx="542100" cy="2035200"/>
          </a:xfrm>
          <a:prstGeom prst="rect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22" name="Shape 222"/>
          <p:cNvSpPr/>
          <p:nvPr/>
        </p:nvSpPr>
        <p:spPr>
          <a:xfrm>
            <a:off x="5935100" y="2865725"/>
            <a:ext cx="542100" cy="2035200"/>
          </a:xfrm>
          <a:prstGeom prst="rect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23" name="Shape 223"/>
          <p:cNvSpPr/>
          <p:nvPr/>
        </p:nvSpPr>
        <p:spPr>
          <a:xfrm>
            <a:off x="4300950" y="1084475"/>
            <a:ext cx="542100" cy="2035200"/>
          </a:xfrm>
          <a:prstGeom prst="rect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24" name="Shape 224"/>
          <p:cNvSpPr/>
          <p:nvPr/>
        </p:nvSpPr>
        <p:spPr>
          <a:xfrm>
            <a:off x="2814188" y="2843225"/>
            <a:ext cx="542100" cy="2035200"/>
          </a:xfrm>
          <a:prstGeom prst="rect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25" name="Shape 225"/>
          <p:cNvSpPr/>
          <p:nvPr/>
        </p:nvSpPr>
        <p:spPr>
          <a:xfrm rot="-2700000">
            <a:off x="473467" y="1913905"/>
            <a:ext cx="400505" cy="376322"/>
          </a:xfrm>
          <a:prstGeom prst="teardrop">
            <a:avLst>
              <a:gd name="adj" fmla="val 193908"/>
            </a:avLst>
          </a:prstGeom>
          <a:solidFill>
            <a:srgbClr val="3C78D8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1.97531E-6 L 2.77778E-6 0.00031 C 0.00017 0.02161 0.00034 0.04352 0.00069 0.06513 C 0.00087 0.07068 0.00121 0.07624 0.00156 0.0821 C 0.00156 0.08457 0.00278 0.10278 0.00312 0.10587 C 0.00364 0.11204 0.00382 0.1105 0.00468 0.11574 C 0.00764 0.1355 0.00486 0.11945 0.00781 0.1355 L 0.00868 0.13982 C 0.00885 0.14136 0.0092 0.14259 0.00937 0.14414 C 0.01007 0.14908 0.01024 0.15093 0.01198 0.15525 C 0.01232 0.15648 0.01302 0.1571 0.01354 0.15834 C 0.0151 0.16883 0.01389 0.16204 0.0184 0.17809 C 0.0184 0.1784 0.02153 0.1892 0.02153 0.18951 C 0.02205 0.19074 0.02257 0.19198 0.02309 0.19352 C 0.02448 0.19722 0.02534 0.20093 0.02639 0.20463 C 0.0276 0.20864 0.02812 0.21142 0.02968 0.21451 C 0.03003 0.21574 0.03073 0.21667 0.03125 0.21759 C 0.03212 0.22099 0.03246 0.22438 0.03368 0.22747 C 0.03437 0.22901 0.03541 0.23025 0.03628 0.23148 L 0.03941 0.2429 C 0.0401 0.24476 0.04028 0.24692 0.04114 0.24846 C 0.04184 0.25 0.04271 0.25124 0.0434 0.25278 C 0.04427 0.25463 0.04496 0.25679 0.04583 0.25834 C 0.04982 0.26513 0.0493 0.26296 0.05312 0.26698 C 0.05399 0.26759 0.05468 0.26883 0.05555 0.26976 C 0.05659 0.27099 0.05764 0.27284 0.05868 0.27377 C 0.05937 0.27469 0.06041 0.27469 0.06128 0.27531 C 0.06406 0.27716 0.06684 0.27871 0.06944 0.28087 C 0.07361 0.28457 0.07326 0.28488 0.07673 0.28673 C 0.07847 0.28766 0.08038 0.28858 0.08229 0.28951 C 0.08455 0.29043 0.08663 0.29105 0.08871 0.29229 C 0.08958 0.29259 0.09028 0.29321 0.09114 0.29352 C 0.09323 0.29476 0.09566 0.29537 0.09791 0.29661 L 0.1026 0.29938 C 0.10712 0.29877 0.1118 0.29908 0.11632 0.29784 C 0.121 0.29692 0.12309 0.29198 0.12778 0.28951 C 0.12847 0.28889 0.12934 0.28858 0.13003 0.28796 C 0.13246 0.28642 0.13437 0.28364 0.13663 0.28241 C 0.14236 0.27901 0.13524 0.28303 0.14218 0.27963 C 0.14305 0.27901 0.14392 0.27901 0.14479 0.27809 C 0.15295 0.27006 0.14653 0.27438 0.15191 0.27099 C 0.15677 0.26543 0.15208 0.27161 0.1559 0.26389 C 0.15729 0.26142 0.15885 0.25926 0.16024 0.2571 L 0.1658 0.24722 C 0.16632 0.2463 0.16684 0.24537 0.16736 0.24414 C 0.16857 0.24136 0.16927 0.23827 0.17066 0.2358 C 0.17118 0.23488 0.17187 0.23395 0.17222 0.23303 C 0.17291 0.23117 0.17326 0.22901 0.17378 0.22747 C 0.1743 0.22593 0.17482 0.22438 0.17534 0.22315 C 0.17691 0.21513 0.17604 0.22037 0.17778 0.20772 C 0.17812 0.20556 0.17847 0.20371 0.17864 0.20185 C 0.17882 0.19877 0.17899 0.19537 0.17934 0.19198 C 0.17986 0.18827 0.1809 0.18457 0.18107 0.18087 C 0.18212 0.1679 0.18142 0.17408 0.1835 0.16235 L 0.18437 0.15834 C 0.18646 0.13488 0.18403 0.15926 0.18593 0.14537 C 0.18628 0.14321 0.18628 0.14074 0.18663 0.13827 C 0.18784 0.13272 0.18837 0.13334 0.18993 0.1284 C 0.19114 0.125 0.19218 0.12099 0.1934 0.11729 C 0.19392 0.11543 0.19462 0.11358 0.19496 0.11173 C 0.19531 0.11019 0.19548 0.10864 0.19583 0.10741 C 0.19618 0.10587 0.19687 0.10463 0.19739 0.10309 C 0.19843 0.09938 0.19948 0.09568 0.20052 0.09198 L 0.20364 0.08056 C 0.20416 0.07871 0.20486 0.07655 0.20555 0.075 C 0.20885 0.06605 0.20538 0.07593 0.20868 0.06513 C 0.20937 0.06266 0.21024 0.0605 0.21111 0.05803 C 0.21319 0.05093 0.21232 0.05309 0.21423 0.04537 C 0.21475 0.04321 0.2151 0.04136 0.2158 0.03951 C 0.21718 0.03704 0.21875 0.03519 0.21996 0.03272 C 0.22066 0.03056 0.22135 0.02871 0.22257 0.02685 C 0.22448 0.02315 0.22691 0.01976 0.22899 0.01574 C 0.23003 0.01327 0.23107 0.0108 0.23212 0.00864 C 0.23264 0.00772 0.23316 0.00648 0.23385 0.00587 C 0.23455 0.00494 0.23541 0.00494 0.23611 0.00432 C 0.23837 0.00247 0.24028 -1.97531E-6 0.24271 -0.00123 C 0.2434 -0.00185 0.24427 -0.00216 0.24514 -0.00278 C 0.24618 -0.00339 0.24705 -0.00494 0.24826 -0.00555 C 0.24948 -0.00648 0.25451 -0.00802 0.25573 -0.00833 C 0.26562 -0.00802 0.27534 -0.00771 0.28559 -0.00679 C 0.28646 -0.00679 0.28715 -0.00617 0.28802 -0.00555 C 0.28923 -0.00463 0.29028 -0.00339 0.29132 -0.00278 C 0.29687 0.00124 0.29462 -0.00092 0.2993 0.00155 C 0.30104 0.00247 0.3026 0.0034 0.30416 0.00432 L 0.30659 0.00587 L 0.30903 0.0071 C 0.30955 0.00803 0.30989 0.00926 0.31059 0.00988 C 0.31458 0.0142 0.31736 0.01574 0.32118 0.01852 C 0.32257 0.02068 0.32465 0.02222 0.32534 0.02562 C 0.32673 0.03334 0.32534 0.02624 0.32778 0.03395 C 0.3283 0.0358 0.32864 0.03796 0.32934 0.03951 C 0.33003 0.04136 0.3309 0.04259 0.33177 0.04383 C 0.33194 0.04537 0.33229 0.04661 0.33246 0.04815 C 0.33298 0.05062 0.33368 0.05278 0.33403 0.05525 C 0.33437 0.0571 0.33455 0.05895 0.33489 0.0608 C 0.33507 0.06235 0.33541 0.06358 0.33559 0.06513 C 0.33593 0.06698 0.33611 0.06883 0.33646 0.07068 C 0.33715 0.07315 0.33784 0.07531 0.33819 0.07778 C 0.33889 0.08179 0.33871 0.08519 0.33975 0.08889 C 0.34028 0.09043 0.3408 0.09198 0.34132 0.09321 C 0.34166 0.09506 0.34184 0.09692 0.34218 0.09877 C 0.34236 0.10031 0.34271 0.10185 0.34305 0.10309 C 0.3434 0.10556 0.34357 0.10772 0.34375 0.11019 C 0.34409 0.11204 0.34427 0.11389 0.34462 0.11574 C 0.34479 0.11821 0.34514 0.12068 0.34531 0.12284 C 0.34583 0.12655 0.34583 0.13087 0.34687 0.13426 C 0.34757 0.1355 0.34809 0.13704 0.34861 0.13827 C 0.34948 0.14074 0.35017 0.1463 0.35052 0.14846 C 0.35069 0.14969 0.35104 0.15124 0.35121 0.15247 C 0.35191 0.15617 0.35225 0.16019 0.35278 0.16389 C 0.35312 0.16513 0.3533 0.16667 0.35364 0.16821 C 0.35416 0.17037 0.35486 0.17284 0.35521 0.175 C 0.35555 0.17685 0.35573 0.17901 0.35607 0.18087 C 0.35659 0.18364 0.35729 0.18642 0.35764 0.1892 C 0.35833 0.19414 0.35885 0.19846 0.36007 0.2034 C 0.36093 0.2071 0.36232 0.2108 0.36337 0.21451 C 0.36389 0.21667 0.36458 0.21821 0.36493 0.22037 C 0.36545 0.22253 0.36597 0.225 0.36649 0.22747 C 0.36753 0.23117 0.36857 0.23488 0.36962 0.23858 C 0.37031 0.24043 0.37066 0.24259 0.37135 0.24414 C 0.37291 0.24815 0.37465 0.25185 0.37621 0.25556 C 0.37725 0.25803 0.37812 0.2605 0.37934 0.26266 C 0.37986 0.26358 0.38073 0.26451 0.38107 0.26543 C 0.38298 0.26945 0.38229 0.27037 0.38507 0.27253 C 0.38628 0.27315 0.3875 0.27346 0.38854 0.27377 C 0.38958 0.275 0.39062 0.27562 0.39166 0.27685 C 0.39271 0.27809 0.39357 0.27994 0.39479 0.28087 C 0.39774 0.28334 0.4 0.28364 0.40295 0.28519 C 0.40451 0.28611 0.40607 0.28735 0.40764 0.28796 C 0.41354 0.29043 0.40989 0.28889 0.4184 0.29229 C 0.42118 0.29476 0.42257 0.29599 0.42569 0.29784 C 0.42743 0.29908 0.42934 0.29969 0.43125 0.30062 C 0.43194 0.30124 0.43281 0.30185 0.43385 0.30216 C 0.43489 0.30278 0.43593 0.30309 0.43698 0.3034 C 0.44809 0.30957 0.44028 0.3071 0.45243 0.30926 C 0.45694 0.31204 0.45416 0.3105 0.46215 0.31204 L 0.47014 0.31358 C 0.47725 0.31296 0.4842 0.31358 0.49114 0.31204 C 0.49253 0.31173 0.49861 0.30494 0.49982 0.3034 C 0.50087 0.30155 0.50191 0.3 0.50208 0.29784 C 0.50347 0.29259 0.50399 0.28673 0.50468 0.28087 C 0.50607 0.27377 0.50503 0.27716 0.50659 0.27099 C 0.50694 0.2679 0.50694 0.26451 0.50746 0.26111 C 0.50816 0.25679 0.5092 0.25278 0.50972 0.24846 C 0.51041 0.24383 0.51093 0.2392 0.51146 0.23426 C 0.5118 0.23241 0.51215 0.23056 0.51215 0.22871 C 0.51267 0.22655 0.51267 0.22408 0.51319 0.22161 C 0.51389 0.21729 0.51475 0.21327 0.51545 0.20895 C 0.51562 0.20463 0.51597 0.20062 0.51614 0.1963 C 0.51649 0.19445 0.51666 0.19259 0.51701 0.19074 C 0.51718 0.18827 0.51788 0.1858 0.51805 0.18364 C 0.5184 0.18087 0.51857 0.17778 0.51892 0.175 C 0.51909 0.17377 0.51944 0.17222 0.51962 0.17099 C 0.51962 0.16852 0.52014 0.16605 0.52048 0.16389 C 0.52083 0.16111 0.52135 0.15803 0.52205 0.15525 C 0.52343 0.14969 0.52396 0.14908 0.52517 0.14259 C 0.52604 0.13858 0.52639 0.13395 0.5276 0.12994 C 0.5335 0.10926 0.52708 0.13241 0.53177 0.11451 C 0.53212 0.11266 0.53281 0.1108 0.53333 0.10864 C 0.53385 0.10648 0.5342 0.10401 0.53489 0.10185 C 0.53559 0.09938 0.53646 0.09722 0.53732 0.09476 C 0.53941 0.08796 0.53923 0.08519 0.54062 0.07778 C 0.54288 0.06698 0.54166 0.07438 0.54479 0.06358 C 0.54531 0.06142 0.54566 0.05895 0.54635 0.05648 C 0.54687 0.05371 0.54705 0.05062 0.54791 0.04815 C 0.54809 0.04692 0.54896 0.0463 0.5493 0.04537 C 0.55052 0.03673 0.5493 0.04229 0.55173 0.0355 C 0.55295 0.0321 0.55399 0.02871 0.55521 0.02562 C 0.55555 0.02408 0.55625 0.02253 0.55677 0.0213 C 0.55972 0.01605 0.56232 0.01451 0.56562 0.00988 C 0.57396 -0.00062 0.5592 0.01698 0.56892 0.00309 C 0.56979 0.00155 0.571 0.00124 0.57205 -1.97531E-6 C 0.57396 -0.00154 0.575 -0.0037 0.57708 -0.00555 C 0.58541 -0.0142 0.57604 -0.00401 0.58246 -0.00987 C 0.5842 -0.01111 0.58489 -0.01296 0.5868 -0.01389 C 0.58975 -0.01605 0.59323 -0.01636 0.59618 -0.01821 C 0.60642 -0.02407 0.59618 -0.01852 0.60625 -0.02253 C 0.61198 -0.02469 0.60486 -0.02315 0.6118 -0.02531 C 0.61389 -0.02592 0.61632 -0.02623 0.6184 -0.02654 C 0.62378 -0.02623 0.62951 -0.02623 0.63541 -0.02531 C 0.63941 -0.02469 0.64236 -0.02222 0.64583 -0.01975 C 0.64739 -0.01728 0.64913 -0.01512 0.65087 -0.01265 C 0.65139 -0.01173 0.65191 -0.01049 0.65243 -0.00987 C 0.65399 -0.00741 0.65573 -0.00524 0.65712 -0.00278 C 0.65781 -0.00154 0.65816 0.00031 0.65868 0.00155 C 0.65868 0.00185 0.66545 0.01296 0.66788 0.01698 C 0.66892 0.01883 0.66962 0.02161 0.671 0.02284 C 0.67448 0.02562 0.67847 0.02871 0.68073 0.03395 C 0.6835 0.04074 0.68212 0.03796 0.68472 0.04259 C 0.68767 0.06266 0.68455 0.04013 0.68646 0.09043 C 0.68646 0.09229 0.68698 0.09414 0.68715 0.09599 C 0.6875 0.09877 0.68784 0.10185 0.68802 0.10463 C 0.68837 0.10926 0.68837 0.11389 0.68871 0.11852 C 0.68889 0.12006 0.68941 0.12161 0.68958 0.12284 C 0.69531 0.15988 0.68802 0.11543 0.69271 0.14136 C 0.6934 0.14445 0.69375 0.14784 0.69427 0.15124 C 0.69462 0.15247 0.69479 0.15401 0.69514 0.15525 C 0.69566 0.15741 0.69635 0.15895 0.6967 0.16111 C 0.69774 0.16482 0.69861 0.16852 0.69948 0.17222 C 0.70087 0.17809 0.70121 0.1858 0.70416 0.1892 C 0.70503 0.19013 0.7059 0.19074 0.70659 0.19198 C 0.71007 0.19815 0.70798 0.19661 0.71076 0.2034 C 0.71111 0.20432 0.7118 0.20525 0.71232 0.20617 C 0.72257 0.2213 0.7184 0.21636 0.72916 0.22593 C 0.7309 0.22747 0.73264 0.2284 0.73403 0.23025 C 0.73698 0.23303 0.7401 0.23673 0.74305 0.23858 C 0.74496 0.24013 0.7533 0.24352 0.75503 0.24414 C 0.75607 0.24506 0.75712 0.24661 0.75833 0.24722 C 0.76128 0.24846 0.76389 0.24877 0.76649 0.25 C 0.76736 0.25031 0.76805 0.25093 0.76892 0.25124 C 0.77517 0.25093 0.78125 0.25093 0.7875 0.25 C 0.79462 0.24877 0.80868 0.24568 0.80868 0.24599 C 0.81805 0.24167 0.80173 0.24846 0.82083 0.2429 C 0.82274 0.24229 0.82465 0.24105 0.82656 0.24013 C 0.82864 0.23889 0.83073 0.23827 0.83298 0.23735 C 0.83541 0.2358 0.83767 0.23395 0.8401 0.23303 C 0.84114 0.23241 0.84236 0.2321 0.84357 0.23148 C 0.84687 0.22963 0.8533 0.22408 0.85555 0.22161 C 0.85677 0.22068 0.85729 0.21883 0.85816 0.21759 C 0.86979 0.2 0.85156 0.22809 0.86528 0.20895 C 0.86666 0.20679 0.86823 0.20432 0.86944 0.20185 C 0.86996 0.20062 0.87048 0.19908 0.871 0.19784 C 0.8717 0.19568 0.87257 0.19383 0.87343 0.19198 C 0.87465 0.18951 0.87621 0.18766 0.87743 0.18488 C 0.87812 0.18334 0.8783 0.18117 0.87916 0.17932 C 0.88021 0.17624 0.88194 0.17377 0.88316 0.17099 C 0.88368 0.16914 0.88403 0.16698 0.88472 0.16513 C 0.88559 0.16235 0.8868 0.15957 0.88802 0.15679 C 0.88958 0.15309 0.89149 0.14938 0.89288 0.14537 C 0.89392 0.14259 0.89479 0.13951 0.89618 0.13704 C 0.89965 0.13056 0.89531 0.13827 0.90173 0.1284 C 0.90225 0.12778 0.90295 0.12685 0.90347 0.12562 C 0.9059 0.11883 0.90573 0.11698 0.90746 0.11019 C 0.91024 0.09877 0.90937 0.10371 0.91302 0.09198 C 0.9158 0.08272 0.91788 0.07346 0.92118 0.06513 C 0.92205 0.06296 0.92274 0.06111 0.92361 0.05926 C 0.92413 0.05834 0.92482 0.05772 0.92517 0.05648 C 0.93021 0.04352 0.92205 0.05926 0.9309 0.04383 L 0.93333 0.03951 L 0.93489 0.03673 C 0.93646 0.02871 0.93455 0.03611 0.93802 0.02963 C 0.93871 0.02871 0.93906 0.02685 0.93993 0.02562 C 0.94045 0.02438 0.94149 0.02377 0.94218 0.02284 C 0.94722 0.01482 0.94496 0.01759 0.94861 0.00988 C 0.94861 0.01019 0.95052 0.00648 0.95139 0.00587 " pathEditMode="relative" rAng="0" ptsTypes="AAAAAAAAAAAAAAAAAAAAAAAAAAAAAAAAAAAAAAAAAAAAAAAAAAAAAAAAAAAAAAAAAA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6" dur="3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569" y="143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0"/>
                            </p:stCondLst>
                            <p:childTnLst>
                              <p:par>
                                <p:cTn id="8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0" grpId="0" animBg="1"/>
      <p:bldP spid="221" grpId="0" animBg="1"/>
      <p:bldP spid="222" grpId="0" animBg="1"/>
      <p:bldP spid="223" grpId="0" animBg="1"/>
      <p:bldP spid="22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Project Overview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2400"/>
              <a:t>Create optimized hydraulic flocculation algorithm to incorporate into aide_design 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Translated existing MathCAD code to Python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Eliminated unnecessary code</a:t>
            </a:r>
          </a:p>
          <a:p>
            <a:pPr marL="457200" lvl="0" indent="-381000" rtl="0">
              <a:spcBef>
                <a:spcPts val="0"/>
              </a:spcBef>
              <a:buSzPts val="2400"/>
              <a:buChar char="●"/>
            </a:pPr>
            <a:r>
              <a:rPr lang="en" sz="2400"/>
              <a:t>Incorporated H/S ratio and energy dissipation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3600"/>
              <a:t>Obstacle Width</a:t>
            </a:r>
          </a:p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31" name="Shape 231"/>
          <p:cNvSpPr txBox="1"/>
          <p:nvPr/>
        </p:nvSpPr>
        <p:spPr>
          <a:xfrm>
            <a:off x="3489725" y="2711375"/>
            <a:ext cx="2660400" cy="729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3600"/>
              <a:t>= 165.9 mm</a:t>
            </a:r>
          </a:p>
        </p:txBody>
      </p:sp>
      <p:pic>
        <p:nvPicPr>
          <p:cNvPr id="232" name="Shape 232"/>
          <p:cNvPicPr preferRelativeResize="0"/>
          <p:nvPr/>
        </p:nvPicPr>
        <p:blipFill rotWithShape="1">
          <a:blip r:embed="rId3">
            <a:alphaModFix/>
          </a:blip>
          <a:srcRect l="37358" t="45253" r="28059" b="42827"/>
          <a:stretch/>
        </p:blipFill>
        <p:spPr>
          <a:xfrm>
            <a:off x="1438075" y="1427375"/>
            <a:ext cx="6622997" cy="12839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Thank you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Bibliography </a:t>
            </a:r>
          </a:p>
        </p:txBody>
      </p:sp>
      <p:sp>
        <p:nvSpPr>
          <p:cNvPr id="243" name="Shape 243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US" dirty="0" smtClean="0"/>
              <a:t>Weber-Shirk, Monroe (2017). </a:t>
            </a:r>
            <a:r>
              <a:rPr lang="en-US" dirty="0" err="1" smtClean="0"/>
              <a:t>Flocculator</a:t>
            </a:r>
            <a:r>
              <a:rPr lang="en-US" dirty="0" smtClean="0"/>
              <a:t> Design [PowerPoint Slides</a:t>
            </a:r>
            <a:r>
              <a:rPr lang="en-US" dirty="0"/>
              <a:t>] 	</a:t>
            </a: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confluence.cornell.edu/display/cee4540/Syllabus</a:t>
            </a:r>
            <a:endParaRPr lang="en-US" dirty="0" smtClean="0"/>
          </a:p>
          <a:p>
            <a:pPr>
              <a:buNone/>
            </a:pPr>
            <a:r>
              <a:rPr lang="en-US" dirty="0"/>
              <a:t>Weber-Shirk, Monroe (2017). </a:t>
            </a:r>
            <a:r>
              <a:rPr lang="en-US" dirty="0" err="1"/>
              <a:t>Flocculator</a:t>
            </a:r>
            <a:r>
              <a:rPr lang="en-US"/>
              <a:t> </a:t>
            </a:r>
            <a:r>
              <a:rPr lang="en-US" smtClean="0"/>
              <a:t>Model </a:t>
            </a:r>
            <a:r>
              <a:rPr lang="en-US" dirty="0"/>
              <a:t>[PowerPoint Slides] 	</a:t>
            </a:r>
            <a:r>
              <a:rPr lang="en-US" dirty="0">
                <a:hlinkClick r:id="rId3"/>
              </a:rPr>
              <a:t>https://confluence.cornell.edu/display/cee4540/Syllabus</a:t>
            </a:r>
            <a:endParaRPr lang="en-US" dirty="0"/>
          </a:p>
          <a:p>
            <a:pPr lvl="0">
              <a:buNone/>
            </a:pPr>
            <a:endParaRPr lang="en-US" dirty="0" smtClean="0"/>
          </a:p>
          <a:p>
            <a:pPr lvl="0"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150" y="0"/>
            <a:ext cx="68676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Inputs</a:t>
            </a:r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311700" y="1017800"/>
            <a:ext cx="8520600" cy="3339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Headloss = 40 cm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Flow Rate = 50 L/s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Wall Thickness = 15 cm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Collision Potential Goal = 37000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Length of the entrance tank = 1 m 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Length of flocculator = 6 m</a:t>
            </a:r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"/>
              <a:t>Width of Sed Tank channel = 30 cm</a:t>
            </a:r>
          </a:p>
        </p:txBody>
      </p:sp>
      <p:pic>
        <p:nvPicPr>
          <p:cNvPr id="104" name="Shape 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4688" y="1105200"/>
            <a:ext cx="4505325" cy="2524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Shape 105"/>
          <p:cNvSpPr/>
          <p:nvPr/>
        </p:nvSpPr>
        <p:spPr>
          <a:xfrm>
            <a:off x="4629100" y="2351128"/>
            <a:ext cx="402300" cy="419700"/>
          </a:xfrm>
          <a:prstGeom prst="flowChartConnector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106" name="Shape 106"/>
          <p:cNvSpPr/>
          <p:nvPr/>
        </p:nvSpPr>
        <p:spPr>
          <a:xfrm>
            <a:off x="4878350" y="1255848"/>
            <a:ext cx="846300" cy="607800"/>
          </a:xfrm>
          <a:prstGeom prst="flowChartConnector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107" name="Shape 107"/>
          <p:cNvSpPr/>
          <p:nvPr/>
        </p:nvSpPr>
        <p:spPr>
          <a:xfrm rot="537152">
            <a:off x="4836456" y="1260561"/>
            <a:ext cx="4179516" cy="139977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08" name="Shape 108"/>
          <p:cNvSpPr/>
          <p:nvPr/>
        </p:nvSpPr>
        <p:spPr>
          <a:xfrm rot="-5029587">
            <a:off x="8252603" y="2319729"/>
            <a:ext cx="136693" cy="95049"/>
          </a:xfrm>
          <a:prstGeom prst="leftRightArrow">
            <a:avLst>
              <a:gd name="adj1" fmla="val 50000"/>
              <a:gd name="adj2" fmla="val 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Step 1: Flocculator Efficiency</a:t>
            </a:r>
          </a:p>
        </p:txBody>
      </p:sp>
      <p:pic>
        <p:nvPicPr>
          <p:cNvPr id="114" name="Shape 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05688" y="826188"/>
            <a:ext cx="1724025" cy="378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Shape 1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900" y="1987975"/>
            <a:ext cx="51816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gallery dir="l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/>
              <a:t>Step 2: Volume Constraint -  Energy Dissipation with max headloss</a:t>
            </a:r>
          </a:p>
        </p:txBody>
      </p:sp>
      <p:pic>
        <p:nvPicPr>
          <p:cNvPr id="121" name="Shape 121"/>
          <p:cNvPicPr preferRelativeResize="0"/>
          <p:nvPr/>
        </p:nvPicPr>
        <p:blipFill rotWithShape="1">
          <a:blip r:embed="rId3">
            <a:alphaModFix/>
          </a:blip>
          <a:srcRect t="9082" b="9090"/>
          <a:stretch/>
        </p:blipFill>
        <p:spPr>
          <a:xfrm>
            <a:off x="1387625" y="1558525"/>
            <a:ext cx="6638925" cy="202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825524"/>
            <a:ext cx="7443551" cy="237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Shape 1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7194" y="3393525"/>
            <a:ext cx="2837706" cy="161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Shape 1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/>
              <a:t>Step 3: Channel Width and Number of Channels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Shape 133" descr="Image result for hurdler clipart"/>
          <p:cNvPicPr preferRelativeResize="0"/>
          <p:nvPr/>
        </p:nvPicPr>
        <p:blipFill rotWithShape="1">
          <a:blip r:embed="rId3">
            <a:alphaModFix/>
          </a:blip>
          <a:srcRect l="-2180" t="15828" r="2180" b="32408"/>
          <a:stretch/>
        </p:blipFill>
        <p:spPr>
          <a:xfrm>
            <a:off x="-137600" y="2772850"/>
            <a:ext cx="6279425" cy="218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/>
              <a:t>Step 4: Obstacles</a:t>
            </a:r>
          </a:p>
        </p:txBody>
      </p:sp>
      <p:pic>
        <p:nvPicPr>
          <p:cNvPr id="135" name="Shape 1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9575" y="1110625"/>
            <a:ext cx="4205075" cy="179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Shape 136"/>
          <p:cNvPicPr preferRelativeResize="0"/>
          <p:nvPr/>
        </p:nvPicPr>
        <p:blipFill rotWithShape="1">
          <a:blip r:embed="rId5">
            <a:alphaModFix/>
          </a:blip>
          <a:srcRect l="19679" r="44303"/>
          <a:stretch/>
        </p:blipFill>
        <p:spPr>
          <a:xfrm>
            <a:off x="5831425" y="968700"/>
            <a:ext cx="3177900" cy="378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53500"/>
            <a:ext cx="5433350" cy="303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/>
              <a:t>Step 5: Baffle Spacing</a:t>
            </a:r>
          </a:p>
        </p:txBody>
      </p:sp>
      <p:pic>
        <p:nvPicPr>
          <p:cNvPr id="143" name="Shape 1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48539" y="1017800"/>
            <a:ext cx="5883761" cy="122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201</Words>
  <Application>Microsoft Office PowerPoint</Application>
  <PresentationFormat>On-screen Show (16:9)</PresentationFormat>
  <Paragraphs>45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Roboto</vt:lpstr>
      <vt:lpstr>Geometric</vt:lpstr>
      <vt:lpstr>Optimizing Flocculation Systems</vt:lpstr>
      <vt:lpstr>Project Overview</vt:lpstr>
      <vt:lpstr>PowerPoint Presentation</vt:lpstr>
      <vt:lpstr>Inputs</vt:lpstr>
      <vt:lpstr>Step 1: Flocculator Efficiency</vt:lpstr>
      <vt:lpstr>Step 2: Volume Constraint -  Energy Dissipation with max headloss</vt:lpstr>
      <vt:lpstr>Step 3: Channel Width and Number of Channels</vt:lpstr>
      <vt:lpstr>Step 4: Obstacles</vt:lpstr>
      <vt:lpstr>Step 5: Baffle Spacing</vt:lpstr>
      <vt:lpstr>Step 6: Number of baffles and expansions </vt:lpstr>
      <vt:lpstr>Final Parameters</vt:lpstr>
      <vt:lpstr>Collision Potential</vt:lpstr>
      <vt:lpstr>Fluid Velocity</vt:lpstr>
      <vt:lpstr>Headloss</vt:lpstr>
      <vt:lpstr>H/S Ratio </vt:lpstr>
      <vt:lpstr>Energy Dissipation Rate </vt:lpstr>
      <vt:lpstr>Average Velocity Gradient </vt:lpstr>
      <vt:lpstr>Active Residence Time </vt:lpstr>
      <vt:lpstr>Baffle Heights </vt:lpstr>
      <vt:lpstr>Obstacle Width </vt:lpstr>
      <vt:lpstr>Thank you</vt:lpstr>
      <vt:lpstr>Bibliography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Optimizing Flocculation Systems</dc:title>
  <dc:creator>Alyssa Kirsch</dc:creator>
  <cp:lastModifiedBy>Alyssa Kirsch</cp:lastModifiedBy>
  <cp:revision>5</cp:revision>
  <dcterms:modified xsi:type="dcterms:W3CDTF">2017-12-11T22:15:18Z</dcterms:modified>
</cp:coreProperties>
</file>